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41"/>
  </p:notesMasterIdLst>
  <p:handoutMasterIdLst>
    <p:handoutMasterId r:id="rId42"/>
  </p:handoutMasterIdLst>
  <p:sldIdLst>
    <p:sldId id="256" r:id="rId2"/>
    <p:sldId id="286" r:id="rId3"/>
    <p:sldId id="257" r:id="rId4"/>
    <p:sldId id="271" r:id="rId5"/>
    <p:sldId id="273" r:id="rId6"/>
    <p:sldId id="274" r:id="rId7"/>
    <p:sldId id="276" r:id="rId8"/>
    <p:sldId id="310" r:id="rId9"/>
    <p:sldId id="277" r:id="rId10"/>
    <p:sldId id="279" r:id="rId11"/>
    <p:sldId id="280" r:id="rId12"/>
    <p:sldId id="281" r:id="rId13"/>
    <p:sldId id="282" r:id="rId14"/>
    <p:sldId id="283" r:id="rId15"/>
    <p:sldId id="258" r:id="rId16"/>
    <p:sldId id="300" r:id="rId17"/>
    <p:sldId id="309" r:id="rId18"/>
    <p:sldId id="312" r:id="rId19"/>
    <p:sldId id="298" r:id="rId20"/>
    <p:sldId id="295" r:id="rId21"/>
    <p:sldId id="296" r:id="rId22"/>
    <p:sldId id="287" r:id="rId23"/>
    <p:sldId id="261" r:id="rId24"/>
    <p:sldId id="288" r:id="rId25"/>
    <p:sldId id="290" r:id="rId26"/>
    <p:sldId id="292" r:id="rId27"/>
    <p:sldId id="291" r:id="rId28"/>
    <p:sldId id="313" r:id="rId29"/>
    <p:sldId id="293" r:id="rId30"/>
    <p:sldId id="270" r:id="rId31"/>
    <p:sldId id="263" r:id="rId32"/>
    <p:sldId id="264" r:id="rId33"/>
    <p:sldId id="265" r:id="rId34"/>
    <p:sldId id="267" r:id="rId35"/>
    <p:sldId id="268" r:id="rId36"/>
    <p:sldId id="266" r:id="rId37"/>
    <p:sldId id="297" r:id="rId38"/>
    <p:sldId id="269" r:id="rId39"/>
    <p:sldId id="301" r:id="rId4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36" autoAdjust="0"/>
  </p:normalViewPr>
  <p:slideViewPr>
    <p:cSldViewPr>
      <p:cViewPr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30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A8C1DE6-B600-42BE-85E5-9AFCB9523766}" type="datetimeFigureOut">
              <a:rPr lang="nl-NL"/>
              <a:pPr>
                <a:defRPr/>
              </a:pPr>
              <a:t>4-3-2019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6AE1BA-5A55-447D-BB0D-4A32888BFBA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4493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57A2D74-4C68-43EB-8484-60F2FB06ACDC}" type="datetimeFigureOut">
              <a:rPr lang="nl-NL"/>
              <a:pPr>
                <a:defRPr/>
              </a:pPr>
              <a:t>4-3-2019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3158C05-03D6-49B8-BDA5-BC432D09816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5939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Biot</a:t>
            </a:r>
            <a:r>
              <a:rPr lang="nl-NL" dirty="0"/>
              <a:t> en </a:t>
            </a:r>
            <a:r>
              <a:rPr lang="nl-NL"/>
              <a:t>Cheyne–</a:t>
            </a:r>
            <a:r>
              <a:rPr lang="nl-NL" dirty="0" err="1"/>
              <a:t>Stokes</a:t>
            </a:r>
            <a:r>
              <a:rPr lang="nl-NL" dirty="0"/>
              <a:t> bij stervende op te merken, </a:t>
            </a:r>
            <a:r>
              <a:rPr lang="nl-NL" dirty="0" err="1"/>
              <a:t>Kussmaul</a:t>
            </a:r>
            <a:r>
              <a:rPr lang="nl-NL" dirty="0"/>
              <a:t> bij patiënten in een diabetisch</a:t>
            </a:r>
            <a:r>
              <a:rPr lang="nl-NL" baseline="0" dirty="0"/>
              <a:t> coma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158C05-03D6-49B8-BDA5-BC432D09816E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762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97BD07-CFA0-4529-9496-DE34BF7A7BB1}" type="slidenum">
              <a:rPr lang="nl-N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nl-NL">
              <a:cs typeface="Arial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CF4A7B-9F85-4B94-B2D7-31E2C2577689}" type="slidenum">
              <a:rPr lang="nl-N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nl-NL">
              <a:cs typeface="Arial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3259A0-33B3-4A1D-8446-0538F6208FCD}" type="slidenum">
              <a:rPr lang="nl-N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nl-NL"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6C7F32-F211-4BC6-B217-CD96E3344FF6}" type="slidenum">
              <a:rPr lang="nl-N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nl-NL">
              <a:cs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2640C3-3C83-4499-8EB4-E46184788E72}" type="slidenum">
              <a:rPr lang="nl-N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nl-NL">
              <a:cs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4505A3-3F4B-4570-B76B-0DACEA6AA588}" type="slidenum">
              <a:rPr lang="nl-N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nl-NL"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B76B32-4934-403A-9B3B-ED05C526FB08}" type="slidenum">
              <a:rPr lang="nl-N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nl-NL">
              <a:cs typeface="Arial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2BE980-8073-420F-994C-AC151B2B9791}" type="slidenum">
              <a:rPr lang="nl-N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nl-NL">
              <a:cs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42545C-0974-4D9E-A96C-6518C55AB607}" type="slidenum">
              <a:rPr lang="nl-N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nl-NL"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6584E4-BE36-4AFA-981F-66D04871DEBA}" type="slidenum">
              <a:rPr lang="nl-N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nl-NL">
              <a:cs typeface="Arial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16CB8B-A1CE-49E6-8786-1DC2280568F6}" type="datetimeFigureOut">
              <a:rPr lang="nl-NL" smtClean="0"/>
              <a:pPr>
                <a:defRPr/>
              </a:pPr>
              <a:t>4-3-2019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B759018-6324-4AF1-AB54-1C9CCABD925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531722-C853-433D-8887-1CD3CFEFA99B}" type="datetimeFigureOut">
              <a:rPr lang="nl-NL" smtClean="0"/>
              <a:pPr>
                <a:defRPr/>
              </a:pPr>
              <a:t>4-3-2019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EC0E6-0447-4682-AA93-55D830C228B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B506552C-DA3A-4580-8B2A-F92086B682A1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748630-2D56-4827-BA14-0077CCA2DA92}" type="datetimeFigureOut">
              <a:rPr lang="nl-NL" smtClean="0"/>
              <a:pPr>
                <a:defRPr/>
              </a:pPr>
              <a:t>4-3-2019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A7E9A0-2B23-4E2B-8292-5444A299F4E7}" type="datetimeFigureOut">
              <a:rPr lang="nl-NL" smtClean="0"/>
              <a:pPr>
                <a:defRPr/>
              </a:pPr>
              <a:t>4-3-2019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96F3DB84-0313-48D8-B768-4E43CCD4DB2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1E8883-200E-478F-995F-D7DCB6CE0E71}" type="datetimeFigureOut">
              <a:rPr lang="nl-NL" smtClean="0"/>
              <a:pPr>
                <a:defRPr/>
              </a:pPr>
              <a:t>4-3-2019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F92DF54-2162-47C7-89FA-D810F6B4C935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F587DA40-CE42-4061-8E26-99327DF31F0C}" type="datetimeFigureOut">
              <a:rPr lang="nl-NL" smtClean="0"/>
              <a:pPr>
                <a:defRPr/>
              </a:pPr>
              <a:t>4-3-2019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93BE7-A726-4D77-AA5D-EC231516FBD2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FF97FC-CED3-41DB-A52C-1D4B059D7610}" type="datetimeFigureOut">
              <a:rPr lang="nl-NL" smtClean="0"/>
              <a:pPr>
                <a:defRPr/>
              </a:pPr>
              <a:t>4-3-2019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EDCB178-C7EA-4A5C-84DD-71CBFF5417C6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5422FE-A365-4E72-9284-DD0076961648}" type="datetimeFigureOut">
              <a:rPr lang="nl-NL" smtClean="0"/>
              <a:pPr>
                <a:defRPr/>
              </a:pPr>
              <a:t>4-3-2019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A40BA46B-F7CB-4DF4-B6A8-A5EA6FC54E8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B22427-E693-4441-91A7-A67170AA8E58}" type="datetimeFigureOut">
              <a:rPr lang="nl-NL" smtClean="0"/>
              <a:pPr>
                <a:defRPr/>
              </a:pPr>
              <a:t>4-3-2019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C48D41-A250-4FBA-9804-0BDED75AD69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9534E79-2BC1-4669-B5DE-1E06B178077B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B2ED05-06C8-4428-AE6F-86E42192BA34}" type="datetimeFigureOut">
              <a:rPr lang="nl-NL" smtClean="0"/>
              <a:pPr>
                <a:defRPr/>
              </a:pPr>
              <a:t>4-3-2019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0E8184B4-AD26-4F80-B7A7-3C420C2CEE9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9B21762D-F4D2-4E06-90DC-078FD8323387}" type="datetimeFigureOut">
              <a:rPr lang="nl-NL" smtClean="0"/>
              <a:pPr>
                <a:defRPr/>
              </a:pPr>
              <a:t>4-3-2019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9A5F7D-0760-4B2C-BC6B-D6851B0A2BE5}" type="datetimeFigureOut">
              <a:rPr lang="nl-NL" smtClean="0"/>
              <a:pPr>
                <a:defRPr/>
              </a:pPr>
              <a:t>4-3-2019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1992E99-EE22-4DBD-99C7-57E51D54A1B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yperventilatie.org/site/wat-is-hyperventilatie/2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ngfonds.nl/over-longen/copd/over-copd/wat-is-copd" TargetMode="External"/><Relationship Id="rId2" Type="http://schemas.openxmlformats.org/officeDocument/2006/relationships/hyperlink" Target="https://www.longfonds.nl/over-longen/longziekten-overzicht/astm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Longen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dirty="0"/>
              <a:t>Vitale functies </a:t>
            </a:r>
            <a:br>
              <a:rPr lang="nl-NL" dirty="0"/>
            </a:b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3415145"/>
            <a:ext cx="223224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dirty="0"/>
              <a:t>Werkwijze</a:t>
            </a:r>
          </a:p>
        </p:txBody>
      </p:sp>
      <p:sp>
        <p:nvSpPr>
          <p:cNvPr id="25602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/>
              <a:t>Laat de cliënt rustig zitten of liggen</a:t>
            </a:r>
          </a:p>
          <a:p>
            <a:r>
              <a:rPr lang="nl-NL"/>
              <a:t>Pak de pols van de cliënt en vertel </a:t>
            </a:r>
            <a:r>
              <a:rPr lang="nl-NL" b="1"/>
              <a:t>NIET</a:t>
            </a:r>
            <a:r>
              <a:rPr lang="nl-NL"/>
              <a:t> dat de ademhaling wordt geteld</a:t>
            </a:r>
          </a:p>
          <a:p>
            <a:r>
              <a:rPr lang="nl-NL"/>
              <a:t>Observeer ondertussen de ademhaling</a:t>
            </a:r>
          </a:p>
          <a:p>
            <a:r>
              <a:rPr lang="nl-NL"/>
              <a:t>één ademhaling bestaat uit inademing, uitademing en rust</a:t>
            </a:r>
          </a:p>
          <a:p>
            <a:r>
              <a:rPr lang="nl-NL"/>
              <a:t>Tel de inademingen</a:t>
            </a:r>
          </a:p>
          <a:p>
            <a:r>
              <a:rPr lang="nl-NL"/>
              <a:t>Tel 30 of 60 seconden (bij 30 seconden de uitslag 2 x doen) en noteer de uitslag</a:t>
            </a:r>
          </a:p>
          <a:p>
            <a:r>
              <a:rPr lang="nl-NL"/>
              <a:t>Tel bij onregelmatige ademhaling altijd 60 seconden en noteer ook dat de ademhaling onregelmatig is.</a:t>
            </a:r>
          </a:p>
          <a:p>
            <a:pPr>
              <a:buFont typeface="Wingdings" pitchFamily="2" charset="2"/>
              <a:buNone/>
            </a:pPr>
            <a:endParaRPr lang="nl-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nl-NL" sz="2600" b="1" dirty="0" err="1"/>
              <a:t>Apneu</a:t>
            </a:r>
            <a:r>
              <a:rPr lang="nl-NL" sz="2600" dirty="0"/>
              <a:t>: adem stilstanden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nl-NL" sz="2600" dirty="0"/>
              <a:t> 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nl-NL" sz="2600" b="1" dirty="0" err="1"/>
              <a:t>Dyspneu</a:t>
            </a:r>
            <a:r>
              <a:rPr lang="nl-NL" sz="2600" dirty="0"/>
              <a:t>: ademnood, kortademigheid, benauwdheid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nl-NL" sz="2600" dirty="0"/>
              <a:t>letterlijk: bemoeilijkte (=</a:t>
            </a:r>
            <a:r>
              <a:rPr lang="nl-NL" sz="2600" dirty="0" err="1"/>
              <a:t>dys</a:t>
            </a:r>
            <a:r>
              <a:rPr lang="nl-NL" sz="2600" dirty="0"/>
              <a:t>-) ademhaling (=</a:t>
            </a:r>
            <a:r>
              <a:rPr lang="nl-NL" sz="2600" dirty="0" err="1"/>
              <a:t>pnoe</a:t>
            </a:r>
            <a:r>
              <a:rPr lang="nl-NL" sz="2600" dirty="0"/>
              <a:t>)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nl-NL" sz="2600" dirty="0"/>
              <a:t>waardoor een zuurstoftekort ontstaat.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nl-NL" sz="2600" dirty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nl-NL" sz="2600" dirty="0"/>
              <a:t>Mogelijke verschijnselen: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sz="2600" dirty="0"/>
              <a:t>Benauwdheid, vooral bij inspanning, maar ook mogelijk tijdens rust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sz="2600" dirty="0"/>
              <a:t>Moeizame ademhaling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sz="2600" dirty="0"/>
              <a:t>Druk op de borst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sz="2600" dirty="0"/>
              <a:t>Blauwverkleuring van huid en slijmvliezen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sz="2600" dirty="0"/>
              <a:t>Snel vermoeid na inspanning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dirty="0"/>
              <a:t>hyperventilatie</a:t>
            </a:r>
          </a:p>
        </p:txBody>
      </p:sp>
      <p:sp>
        <p:nvSpPr>
          <p:cNvPr id="27650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u="sng" dirty="0"/>
          </a:p>
          <a:p>
            <a:pPr marL="0" indent="0">
              <a:buNone/>
            </a:pPr>
            <a:r>
              <a:rPr lang="nl-NL" u="sng" dirty="0"/>
              <a:t>Filmpje met uitleg over hyperventilatie</a:t>
            </a:r>
          </a:p>
          <a:p>
            <a:r>
              <a:rPr lang="nl-NL" dirty="0">
                <a:hlinkClick r:id="rId2"/>
              </a:rPr>
              <a:t>http://www.hyperventilatie.org/site/wat-is-hyperventilatie/23</a:t>
            </a:r>
            <a:r>
              <a:rPr lang="nl-NL" dirty="0"/>
              <a:t> </a:t>
            </a:r>
          </a:p>
          <a:p>
            <a:pPr>
              <a:buFont typeface="Wingdings" pitchFamily="2" charset="2"/>
              <a:buNone/>
            </a:pPr>
            <a:endParaRPr lang="nl-NL" dirty="0"/>
          </a:p>
          <a:p>
            <a:r>
              <a:rPr lang="nl-NL" dirty="0"/>
              <a:t>Hyperventilatie betekent letterlijk teveel (hyper) ademen (ventilatie)</a:t>
            </a:r>
          </a:p>
          <a:p>
            <a:r>
              <a:rPr lang="nl-NL" dirty="0"/>
              <a:t>Men ademt sneller dan normaal.</a:t>
            </a:r>
          </a:p>
          <a:p>
            <a:pPr marL="0" indent="0">
              <a:buNone/>
            </a:pPr>
            <a:endParaRPr lang="nl-NL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/>
              <a:t>Verschijnselen van hyperventilatie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Benauwdheid of beklemming op de borst (neiging tot) zuchten of hijgen.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Niet goed door kunnen ademen.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Duizeligheid of licht gevoel in het hoofd.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Neiging om flauw te vallen.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Flauwvallen.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Tintelingen of een doof gevoel in handen, voeten of lippen.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Hartkloppingen.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Pijn op de borst of steken in de borst, onwel worden.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Wit wegtrekken.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Transpireren.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Moeheid of krachteloosheid.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Beven.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Hoofdpijn.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Droge mond, misselijkheid, buikpijn.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Wazig zien of vlekken voor de ogen.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Oorsuizing.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Onrustig gevoel of nervositeit.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Angst of paniek.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9698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/>
              <a:t>Een hyperventilatieaanval - hoewel medisch gesproken volkomen onschuldig - is meestal een verschrikkelijke, angstaanjagende ervaring. Wie dit overkomt is vaak bang om dood te gaan of bang om gek te worden en raakt in paniek. </a:t>
            </a:r>
            <a:br>
              <a:rPr lang="nl-NL"/>
            </a:br>
            <a:endParaRPr lang="nl-NL"/>
          </a:p>
          <a:p>
            <a:endParaRPr lang="nl-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nl-NL" u="sng" dirty="0"/>
              <a:t>Vroeger: 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nl-NL" b="1" dirty="0"/>
              <a:t>	CARA</a:t>
            </a:r>
            <a:r>
              <a:rPr lang="nl-NL" dirty="0"/>
              <a:t>: Chronische Aspecifieke Respiratoire 	Aandoeningen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nl-NL" u="sng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nl-NL" u="sng" dirty="0"/>
              <a:t>Nu: 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nl-NL" b="1" dirty="0"/>
              <a:t>	Astma</a:t>
            </a:r>
            <a:r>
              <a:rPr lang="nl-NL" dirty="0"/>
              <a:t>: kortademigheid: Het is een reactie van de 	luchtwegen op bepaalde   prikkels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/>
              <a:t>		COPD</a:t>
            </a:r>
            <a:r>
              <a:rPr lang="en-US" dirty="0"/>
              <a:t>: Chronic Obstructive Pulmonary Disease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                  </a:t>
            </a:r>
            <a:r>
              <a:rPr lang="en-US" dirty="0" err="1"/>
              <a:t>Chronische</a:t>
            </a:r>
            <a:r>
              <a:rPr lang="en-US" dirty="0"/>
              <a:t> </a:t>
            </a:r>
            <a:r>
              <a:rPr lang="en-US" dirty="0" err="1"/>
              <a:t>obstructieve</a:t>
            </a:r>
            <a:r>
              <a:rPr lang="en-US" dirty="0"/>
              <a:t> </a:t>
            </a:r>
            <a:r>
              <a:rPr lang="en-US" dirty="0" err="1"/>
              <a:t>longziekten</a:t>
            </a:r>
            <a:endParaRPr lang="nl-NL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nl-NL" dirty="0"/>
              <a:t>                  →chronische bronchitis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nl-NL" dirty="0"/>
              <a:t>                  →longemfyseem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3277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nl-NL"/>
              <a:t>Allergische prikkels:</a:t>
            </a:r>
          </a:p>
          <a:p>
            <a:pPr>
              <a:lnSpc>
                <a:spcPct val="90000"/>
              </a:lnSpc>
            </a:pPr>
            <a:r>
              <a:rPr lang="nl-NL"/>
              <a:t>Stuifmeelkorrels (pollen)</a:t>
            </a:r>
          </a:p>
          <a:p>
            <a:pPr>
              <a:lnSpc>
                <a:spcPct val="90000"/>
              </a:lnSpc>
            </a:pPr>
            <a:r>
              <a:rPr lang="nl-NL"/>
              <a:t>Uitwerpselen van huisstofmijt</a:t>
            </a:r>
          </a:p>
          <a:p>
            <a:pPr>
              <a:lnSpc>
                <a:spcPct val="90000"/>
              </a:lnSpc>
            </a:pPr>
            <a:r>
              <a:rPr lang="nl-NL"/>
              <a:t>Schimmelsporen</a:t>
            </a:r>
          </a:p>
          <a:p>
            <a:pPr>
              <a:lnSpc>
                <a:spcPct val="90000"/>
              </a:lnSpc>
            </a:pPr>
            <a:r>
              <a:rPr lang="nl-NL"/>
              <a:t>Dierlijke huidschilfers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nl-NL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nl-NL"/>
              <a:t>Niet – allergische prikkels:</a:t>
            </a:r>
          </a:p>
          <a:p>
            <a:pPr>
              <a:lnSpc>
                <a:spcPct val="90000"/>
              </a:lnSpc>
            </a:pPr>
            <a:r>
              <a:rPr lang="nl-NL"/>
              <a:t>Prikkelende gassen (tabaksrook, luchtverontreiniging)</a:t>
            </a:r>
          </a:p>
          <a:p>
            <a:pPr>
              <a:lnSpc>
                <a:spcPct val="90000"/>
              </a:lnSpc>
            </a:pPr>
            <a:r>
              <a:rPr lang="nl-NL"/>
              <a:t>Plotselinge temperatuurveranderingen</a:t>
            </a:r>
          </a:p>
          <a:p>
            <a:pPr>
              <a:lnSpc>
                <a:spcPct val="90000"/>
              </a:lnSpc>
            </a:pPr>
            <a:r>
              <a:rPr lang="nl-NL"/>
              <a:t>Bepaalde medicijnen (bètablokkers, aspirines en bv. ibuprofen en diclofenac)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Film astma/COPD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>
                <a:hlinkClick r:id="rId2"/>
              </a:rPr>
              <a:t>https://www.longfonds.nl/over-longen/werking-van-de-longen/gezonde-longen </a:t>
            </a:r>
          </a:p>
          <a:p>
            <a:endParaRPr lang="nl-NL" dirty="0">
              <a:hlinkClick r:id="rId2"/>
            </a:endParaRPr>
          </a:p>
          <a:p>
            <a:r>
              <a:rPr lang="nl-NL" dirty="0">
                <a:hlinkClick r:id="rId2"/>
              </a:rPr>
              <a:t>https://www.longfonds.nl/over-longen/longziekten-overzicht/astma</a:t>
            </a:r>
            <a:endParaRPr lang="nl-NL" dirty="0"/>
          </a:p>
          <a:p>
            <a:endParaRPr lang="nl-NL" dirty="0"/>
          </a:p>
          <a:p>
            <a:r>
              <a:rPr lang="nl-NL" dirty="0">
                <a:hlinkClick r:id="rId3"/>
              </a:rPr>
              <a:t>https://www.longfonds.nl/over-longen/copd/over-copd/wat-is-copd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0219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Wat</a:t>
            </a:r>
            <a:r>
              <a:rPr lang="en-US" dirty="0"/>
              <a:t> is Peak Flow (“</a:t>
            </a:r>
            <a:r>
              <a:rPr lang="en-US" i="1" dirty="0" err="1"/>
              <a:t>topstroom</a:t>
            </a:r>
            <a:r>
              <a:rPr lang="en-US" dirty="0"/>
              <a:t>”) meter 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Meet de </a:t>
            </a:r>
            <a:r>
              <a:rPr lang="en-US" dirty="0" err="1"/>
              <a:t>kracht</a:t>
            </a:r>
            <a:r>
              <a:rPr lang="en-US" dirty="0"/>
              <a:t> en/of </a:t>
            </a:r>
            <a:r>
              <a:rPr lang="en-US" dirty="0" err="1"/>
              <a:t>snelheid</a:t>
            </a:r>
            <a:r>
              <a:rPr lang="en-US" dirty="0"/>
              <a:t> van je </a:t>
            </a:r>
            <a:r>
              <a:rPr lang="en-US" dirty="0" err="1"/>
              <a:t>uitademing</a:t>
            </a:r>
            <a:endParaRPr lang="en-US" dirty="0"/>
          </a:p>
          <a:p>
            <a:r>
              <a:rPr lang="en-US" dirty="0" err="1"/>
              <a:t>Peakflow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:  </a:t>
            </a:r>
            <a:r>
              <a:rPr lang="en-US" dirty="0" err="1"/>
              <a:t>astma</a:t>
            </a:r>
            <a:r>
              <a:rPr lang="en-US" dirty="0"/>
              <a:t> in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delen</a:t>
            </a:r>
            <a:r>
              <a:rPr lang="en-US" dirty="0"/>
              <a:t> in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zwaartegraden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Doel</a:t>
            </a:r>
            <a:r>
              <a:rPr lang="en-US" dirty="0"/>
              <a:t> peak flow </a:t>
            </a:r>
            <a:r>
              <a:rPr lang="en-US" dirty="0" err="1"/>
              <a:t>meetingen</a:t>
            </a:r>
            <a:r>
              <a:rPr lang="en-US" dirty="0"/>
              <a:t>:</a:t>
            </a:r>
          </a:p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stabiele</a:t>
            </a:r>
            <a:r>
              <a:rPr lang="en-US" dirty="0"/>
              <a:t> </a:t>
            </a:r>
            <a:r>
              <a:rPr lang="en-US" dirty="0" err="1"/>
              <a:t>piekflow</a:t>
            </a:r>
            <a:r>
              <a:rPr lang="en-US" dirty="0"/>
              <a:t> </a:t>
            </a:r>
            <a:r>
              <a:rPr lang="en-US" dirty="0" err="1"/>
              <a:t>bereiken</a:t>
            </a:r>
            <a:r>
              <a:rPr lang="en-US" dirty="0"/>
              <a:t>.</a:t>
            </a:r>
          </a:p>
          <a:p>
            <a:r>
              <a:rPr lang="en-US" dirty="0" err="1"/>
              <a:t>Vaststellen</a:t>
            </a:r>
            <a:r>
              <a:rPr lang="en-US" dirty="0"/>
              <a:t> van de </a:t>
            </a:r>
            <a:r>
              <a:rPr lang="en-US" dirty="0" err="1"/>
              <a:t>toestand</a:t>
            </a:r>
            <a:r>
              <a:rPr lang="en-US" dirty="0"/>
              <a:t> van je </a:t>
            </a:r>
            <a:r>
              <a:rPr lang="en-US" dirty="0" err="1"/>
              <a:t>longen</a:t>
            </a:r>
            <a:r>
              <a:rPr lang="en-US" dirty="0"/>
              <a:t> en </a:t>
            </a:r>
            <a:r>
              <a:rPr lang="en-US" dirty="0" err="1"/>
              <a:t>tijdig</a:t>
            </a:r>
            <a:r>
              <a:rPr lang="en-US" dirty="0"/>
              <a:t> </a:t>
            </a:r>
            <a:r>
              <a:rPr lang="en-US" dirty="0" err="1"/>
              <a:t>maatregelen</a:t>
            </a:r>
            <a:r>
              <a:rPr lang="en-US" dirty="0"/>
              <a:t>  </a:t>
            </a:r>
            <a:r>
              <a:rPr lang="en-US" dirty="0" err="1"/>
              <a:t>nemen</a:t>
            </a:r>
            <a:r>
              <a:rPr lang="en-US" dirty="0"/>
              <a:t> of </a:t>
            </a:r>
            <a:r>
              <a:rPr lang="en-US" dirty="0" err="1"/>
              <a:t>medicijnen</a:t>
            </a:r>
            <a:r>
              <a:rPr lang="en-US" dirty="0"/>
              <a:t> </a:t>
            </a:r>
            <a:r>
              <a:rPr lang="en-US" dirty="0" err="1"/>
              <a:t>aanpassen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44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357801"/>
              </p:ext>
            </p:extLst>
          </p:nvPr>
        </p:nvGraphicFramePr>
        <p:xfrm>
          <a:off x="468313" y="549275"/>
          <a:ext cx="7632848" cy="5708014"/>
        </p:xfrm>
        <a:graphic>
          <a:graphicData uri="http://schemas.openxmlformats.org/drawingml/2006/table">
            <a:tbl>
              <a:tblPr/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latin typeface="Calibri"/>
                          <a:ea typeface="Calibri"/>
                          <a:cs typeface="Times New Roman"/>
                        </a:rPr>
                        <a:t>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latin typeface="Calibri"/>
                          <a:ea typeface="Calibri"/>
                          <a:cs typeface="Times New Roman"/>
                        </a:rPr>
                        <a:t>Astma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dirty="0">
                          <a:latin typeface="Calibri"/>
                          <a:ea typeface="Calibri"/>
                          <a:cs typeface="Times New Roman"/>
                        </a:rPr>
                        <a:t>COPD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65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l-NL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2000" dirty="0">
                          <a:latin typeface="Calibri"/>
                          <a:ea typeface="Calibri"/>
                          <a:cs typeface="Times New Roman"/>
                        </a:rPr>
                        <a:t>Vooral onder de 40 jaar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2000" dirty="0">
                          <a:latin typeface="Calibri"/>
                          <a:ea typeface="Calibri"/>
                          <a:cs typeface="Times New Roman"/>
                        </a:rPr>
                        <a:t>Klachtenvrije periodes (benauwdheid, piepende ademhaling, hoesten en opgeven van (taai) slijm)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2000" dirty="0">
                          <a:latin typeface="Calibri"/>
                          <a:ea typeface="Calibri"/>
                          <a:cs typeface="Times New Roman"/>
                        </a:rPr>
                        <a:t>Soms klachten bij inspanning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2000" dirty="0">
                          <a:latin typeface="Calibri"/>
                          <a:ea typeface="Calibri"/>
                          <a:cs typeface="Times New Roman"/>
                        </a:rPr>
                        <a:t>Benauwdheid in de regel goed op te heffen met medicijnen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2000" dirty="0">
                          <a:latin typeface="Calibri"/>
                          <a:ea typeface="Calibri"/>
                          <a:cs typeface="Times New Roman"/>
                        </a:rPr>
                        <a:t>Atopische constitutie (=erfelijke aanleg)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2000" dirty="0">
                          <a:latin typeface="Calibri"/>
                          <a:ea typeface="Calibri"/>
                          <a:cs typeface="Times New Roman"/>
                        </a:rPr>
                        <a:t>Geen of weinig longbeschadiging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l-NL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2000" dirty="0">
                          <a:latin typeface="Calibri"/>
                          <a:ea typeface="Calibri"/>
                          <a:cs typeface="Times New Roman"/>
                        </a:rPr>
                        <a:t>Vooral boven de 40 jaar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2000" dirty="0">
                          <a:latin typeface="Calibri"/>
                          <a:ea typeface="Calibri"/>
                          <a:cs typeface="Times New Roman"/>
                        </a:rPr>
                        <a:t>Altijd klachten (dagelijks hoesten en veel slijm opgeven, kortademigheid)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nl-NL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2000" dirty="0">
                          <a:latin typeface="Calibri"/>
                          <a:ea typeface="Calibri"/>
                          <a:cs typeface="Times New Roman"/>
                        </a:rPr>
                        <a:t>Altijd benauwd bij inspanning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2000" dirty="0">
                          <a:latin typeface="Calibri"/>
                          <a:ea typeface="Calibri"/>
                          <a:cs typeface="Times New Roman"/>
                        </a:rPr>
                        <a:t>Benauwdheid vaak moeilijk op te heffen; soms zuurstof nodig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2000" dirty="0">
                          <a:latin typeface="Calibri"/>
                          <a:ea typeface="Calibri"/>
                          <a:cs typeface="Times New Roman"/>
                        </a:rPr>
                        <a:t>Roken voornaamste oorzaak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l-NL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2000" dirty="0">
                          <a:latin typeface="Calibri"/>
                          <a:ea typeface="Calibri"/>
                          <a:cs typeface="Times New Roman"/>
                        </a:rPr>
                        <a:t>Door beschadiging geen rek meer in de longen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82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8640"/>
            <a:ext cx="8424936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/>
              <a:t>Protocollen horende bij de Longen</a:t>
            </a:r>
          </a:p>
        </p:txBody>
      </p:sp>
      <p:sp>
        <p:nvSpPr>
          <p:cNvPr id="18434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Het meten van de ademhaling van de patiënt</a:t>
            </a:r>
          </a:p>
          <a:p>
            <a:r>
              <a:rPr lang="nl-NL" dirty="0"/>
              <a:t>Peakflow bij een patiënt afnemen</a:t>
            </a:r>
          </a:p>
          <a:p>
            <a:r>
              <a:rPr lang="nl-NL" dirty="0" err="1"/>
              <a:t>Spirometrie</a:t>
            </a:r>
            <a:r>
              <a:rPr lang="nl-NL" dirty="0"/>
              <a:t> bij een patiënt afnemen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35842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/>
              <a:t>Op wereldvlak is COPD momenteel de 12de doodsoorzaak, in de Westerse landen kan dit zelfs oorzaak nummer 3 zijn. Men verwacht echter dat tegen 2020 COPD wereldwijd op nummer 2 zal staan. </a:t>
            </a:r>
          </a:p>
          <a:p>
            <a:endParaRPr lang="nl-NL"/>
          </a:p>
        </p:txBody>
      </p:sp>
      <p:pic>
        <p:nvPicPr>
          <p:cNvPr id="35843" name="Tijdelijke aanduiding voor inhoud 3" descr="COPD_importanc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4076700"/>
            <a:ext cx="38100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36866" name="Tijdelijke aanduiding voor inhoud 3" descr="diagnose_cop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72494" y="2436812"/>
            <a:ext cx="4762500" cy="2752725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Afbeelding 1" descr="ademhalingsfuncti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773238"/>
            <a:ext cx="55372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/>
              <a:t>Diagnostiek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Anamnese: 	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nl-NL" sz="2400" dirty="0"/>
              <a:t> de klachten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nl-NL" sz="2400" dirty="0"/>
              <a:t> uitlokkende factoren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nl-NL" sz="2400" dirty="0"/>
              <a:t> familie anamnese	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nl-NL" sz="2400" dirty="0"/>
              <a:t> allergie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nl-NL" sz="2400" dirty="0"/>
              <a:t> roken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Lichamelijk onderzoek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Piekstroommeting (astma)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Longfunctieonderzoek/</a:t>
            </a:r>
            <a:r>
              <a:rPr lang="nl-NL" dirty="0" err="1"/>
              <a:t>spirometrie</a:t>
            </a:r>
            <a:r>
              <a:rPr lang="nl-NL" dirty="0"/>
              <a:t> (COPD)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nl-NL" dirty="0"/>
              <a:t>    of bij bepaalde keuringen; o.a. brandweer, duikers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Allergietest (astma)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nl-NL" dirty="0"/>
              <a:t>    </a:t>
            </a:r>
            <a:endParaRPr lang="nl-NL" sz="2800" dirty="0"/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nl-N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dirty="0"/>
              <a:t>Allergietest (astma?)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nl-NL" dirty="0"/>
              <a:t>Doel: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nl-NL" dirty="0"/>
              <a:t>Vaststellen op welke stof(</a:t>
            </a:r>
            <a:r>
              <a:rPr lang="nl-NL" dirty="0" err="1"/>
              <a:t>fen</a:t>
            </a:r>
            <a:r>
              <a:rPr lang="nl-NL" dirty="0"/>
              <a:t>) de patiënt allergisch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nl-NL" dirty="0"/>
              <a:t>reageert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Gerichte anamnese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Lichamelijk onderzoek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Bloedonderzoek: </a:t>
            </a:r>
            <a:r>
              <a:rPr lang="nl-NL" dirty="0" err="1"/>
              <a:t>phadiatop</a:t>
            </a:r>
            <a:r>
              <a:rPr lang="nl-NL" dirty="0"/>
              <a:t>/RAST test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Verwijzing allergoloog: allergietest om specifieke allergeen op te sporen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nl-NL" dirty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nl-NL" dirty="0"/>
              <a:t>Diverse onderzoeken: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1: Krasjestest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2: Pleister/plakproef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3: Intracutaan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nl-NL" dirty="0"/>
          </a:p>
        </p:txBody>
      </p:sp>
      <p:pic>
        <p:nvPicPr>
          <p:cNvPr id="40963" name="Afbeelding 3" descr="onderar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5013325"/>
            <a:ext cx="20002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nl-NL" dirty="0"/>
            </a:br>
            <a:r>
              <a:rPr lang="nl-NL" dirty="0"/>
              <a:t> Onderzoek 1: Krasjestest</a:t>
            </a:r>
          </a:p>
        </p:txBody>
      </p:sp>
      <p:sp>
        <p:nvSpPr>
          <p:cNvPr id="41986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/>
              <a:t>Met andere naald inkrassen of intracutaan: vloeistof met allergeen wordt direct in de huid gespoten</a:t>
            </a:r>
          </a:p>
          <a:p>
            <a:endParaRPr lang="nl-NL"/>
          </a:p>
          <a:p>
            <a:r>
              <a:rPr lang="nl-NL"/>
              <a:t>Beide testen 12 allergenen getest</a:t>
            </a:r>
          </a:p>
          <a:p>
            <a:r>
              <a:rPr lang="nl-NL"/>
              <a:t>Na 20 min. allergische reactie aflezen a.d.h.v. omvang bultje</a:t>
            </a:r>
          </a:p>
          <a:p>
            <a:r>
              <a:rPr lang="nl-NL"/>
              <a:t>Bloed nader onderzocht op antistoffen tegen bepaald allergeen&gt;nog meer zekerheid aangetoond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Afbeelding 3" descr="onderzoek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524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0" name="Afbeelding 4" descr="onderzoek-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33375"/>
            <a:ext cx="2524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Afbeelding 5" descr="onderzoek-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3644900"/>
            <a:ext cx="2524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Afbeelding 6" descr="onderzoek-4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573463"/>
            <a:ext cx="2524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dirty="0"/>
              <a:t>Onderzoek 2: Pleister/plakproef</a:t>
            </a:r>
          </a:p>
        </p:txBody>
      </p:sp>
      <p:sp>
        <p:nvSpPr>
          <p:cNvPr id="44034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/>
              <a:t>Bij huidklachten</a:t>
            </a:r>
          </a:p>
          <a:p>
            <a:r>
              <a:rPr lang="nl-NL"/>
              <a:t>Aantonen van allergieën, voor stoffen waarmee de huid in contact komt (bv. cosmetica, metaal) </a:t>
            </a:r>
          </a:p>
          <a:p>
            <a:r>
              <a:rPr lang="nl-NL"/>
              <a:t>Allergeen vermengd met vaseline of crème</a:t>
            </a:r>
          </a:p>
          <a:p>
            <a:r>
              <a:rPr lang="nl-NL"/>
              <a:t>26 stoffen getest</a:t>
            </a:r>
          </a:p>
          <a:p>
            <a:r>
              <a:rPr lang="nl-NL"/>
              <a:t>Afgedekt met pleister</a:t>
            </a:r>
          </a:p>
          <a:p>
            <a:r>
              <a:rPr lang="nl-NL"/>
              <a:t>24/48/72 uur beroordeelt</a:t>
            </a:r>
          </a:p>
          <a:p>
            <a:r>
              <a:rPr lang="nl-NL"/>
              <a:t>Positieve test aangetoond: bij verharde rode plek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Intracutaan</a:t>
            </a:r>
            <a:endParaRPr lang="nl-NL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3115122"/>
            <a:ext cx="3645870" cy="254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99713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Afbeelding 3" descr="MG_4073-PRINT_21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844675"/>
            <a:ext cx="5021263" cy="33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Afbeelding 3" descr="ademhali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836613"/>
            <a:ext cx="55626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7467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/>
              <a:t>Behandeling:</a:t>
            </a:r>
            <a:br>
              <a:rPr lang="nl-NL" dirty="0"/>
            </a:br>
            <a:endParaRPr lang="nl-NL" dirty="0"/>
          </a:p>
        </p:txBody>
      </p:sp>
      <p:sp>
        <p:nvSpPr>
          <p:cNvPr id="46082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nl-NL"/>
              <a:t> Niet medicamenteuze adviezen:</a:t>
            </a:r>
          </a:p>
          <a:p>
            <a:r>
              <a:rPr lang="nl-NL"/>
              <a:t>Stoppen met roken</a:t>
            </a:r>
          </a:p>
          <a:p>
            <a:r>
              <a:rPr lang="nl-NL"/>
              <a:t>Stimuleren van lichaamsbeweging (conditie verbeteren)</a:t>
            </a:r>
          </a:p>
          <a:p>
            <a:r>
              <a:rPr lang="nl-NL"/>
              <a:t>Bij huisstofmijtallergie—saneren</a:t>
            </a:r>
          </a:p>
          <a:p>
            <a:pPr>
              <a:buFont typeface="Wingdings" pitchFamily="2" charset="2"/>
              <a:buNone/>
            </a:pPr>
            <a:r>
              <a:rPr lang="nl-NL"/>
              <a:t> </a:t>
            </a:r>
          </a:p>
          <a:p>
            <a:pPr>
              <a:buFont typeface="Wingdings" pitchFamily="2" charset="2"/>
              <a:buNone/>
            </a:pPr>
            <a:endParaRPr lang="nl-NL"/>
          </a:p>
          <a:p>
            <a:endParaRPr lang="nl-NL"/>
          </a:p>
        </p:txBody>
      </p:sp>
      <p:pic>
        <p:nvPicPr>
          <p:cNvPr id="46083" name="Afbeelding 3" descr="tekening-mijtbestrij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3716338"/>
            <a:ext cx="23812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575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/>
              <a:t>Medicamenteuze adviezen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/>
              <a:t>Luchtwegverwijders</a:t>
            </a:r>
          </a:p>
          <a:p>
            <a:pPr lvl="1"/>
            <a:r>
              <a:rPr lang="nl-NL" sz="2400"/>
              <a:t> kortwerkend</a:t>
            </a:r>
          </a:p>
          <a:p>
            <a:pPr lvl="1"/>
            <a:r>
              <a:rPr lang="nl-NL" sz="2400"/>
              <a:t> langwerkend</a:t>
            </a:r>
          </a:p>
          <a:p>
            <a:r>
              <a:rPr lang="nl-NL"/>
              <a:t>Preventief werkende middelen</a:t>
            </a:r>
          </a:p>
          <a:p>
            <a:pPr lvl="1"/>
            <a:r>
              <a:rPr lang="nl-NL" sz="2400"/>
              <a:t> luchtwegbeschermers</a:t>
            </a:r>
          </a:p>
          <a:p>
            <a:pPr lvl="1"/>
            <a:r>
              <a:rPr lang="nl-NL" sz="2400"/>
              <a:t> ontstekingsremmers/corticosteroïden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915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/>
              <a:t>Astma en COPD zijn belangrijke indicaties voor een griepprik.</a:t>
            </a:r>
          </a:p>
          <a:p>
            <a:pPr>
              <a:buFont typeface="Wingdings" pitchFamily="2" charset="2"/>
              <a:buNone/>
            </a:pPr>
            <a:endParaRPr lang="nl-NL"/>
          </a:p>
          <a:p>
            <a:r>
              <a:rPr lang="nl-NL"/>
              <a:t>Bij exacerbaties (=oplevingen) van astma of COPD is soms een stootkuur prednison noodzakelijk. </a:t>
            </a:r>
          </a:p>
          <a:p>
            <a:endParaRPr lang="nl-NL"/>
          </a:p>
          <a:p>
            <a:pPr>
              <a:buFont typeface="Wingdings" pitchFamily="2" charset="2"/>
              <a:buNone/>
            </a:pPr>
            <a:endParaRPr lang="nl-NL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/>
              <a:t>Piekstroommeting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nl-NL" sz="20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Maximale stroomsnelheid van de uitademinglucht gemeten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l/min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Stellen diagnose astma, beloop en behandeling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Normaalwaarde afhankelijk van leeftijd, lengte en gewicht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3 maal staande blazen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De hoogste van de 3 waarden telt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Kort en krachtig uit ademen (produceren van een flinke luchtstoot)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 err="1"/>
              <a:t>Piekstroomdagboek</a:t>
            </a:r>
            <a:r>
              <a:rPr lang="nl-NL" dirty="0"/>
              <a:t> (in welke situaties verergert de astma, werken de medicijnen voldoende?)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Als de luchtwegen vernauwd zijn, zoals bij astma, is de piekstroom verlaagd, omdat er als het ware niet zo snel kan worden uitgeademd.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Afbeelding 2" descr="miniwrigh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1916113"/>
            <a:ext cx="28575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nl-NL" dirty="0"/>
            </a:br>
            <a:r>
              <a:rPr lang="nl-NL" dirty="0"/>
              <a:t>Mini Wright</a:t>
            </a:r>
          </a:p>
        </p:txBody>
      </p:sp>
      <p:sp>
        <p:nvSpPr>
          <p:cNvPr id="53251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dirty="0" err="1"/>
              <a:t>Personal</a:t>
            </a:r>
            <a:r>
              <a:rPr lang="nl-NL" dirty="0"/>
              <a:t> best</a:t>
            </a:r>
          </a:p>
        </p:txBody>
      </p:sp>
      <p:pic>
        <p:nvPicPr>
          <p:cNvPr id="55298" name="Afbeelding 3" descr="peakflowmeter personal bes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43213" y="2997200"/>
            <a:ext cx="2120900" cy="1905000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/>
              <a:t>Spirometrie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nl-NL"/>
              <a:t>Geeft informatie over de longinhoud/vitale longcapaciteit</a:t>
            </a:r>
          </a:p>
          <a:p>
            <a:pPr>
              <a:lnSpc>
                <a:spcPct val="90000"/>
              </a:lnSpc>
            </a:pPr>
            <a:r>
              <a:rPr lang="nl-NL"/>
              <a:t>ccm</a:t>
            </a:r>
          </a:p>
          <a:p>
            <a:pPr>
              <a:lnSpc>
                <a:spcPct val="90000"/>
              </a:lnSpc>
            </a:pPr>
            <a:r>
              <a:rPr lang="nl-NL"/>
              <a:t>COPD (afwijking zit in de kleinere luchtwegen, longblaasjes)</a:t>
            </a:r>
          </a:p>
          <a:p>
            <a:pPr>
              <a:lnSpc>
                <a:spcPct val="90000"/>
              </a:lnSpc>
            </a:pPr>
            <a:r>
              <a:rPr lang="nl-NL"/>
              <a:t>1 maal staande blazen</a:t>
            </a:r>
          </a:p>
          <a:p>
            <a:pPr>
              <a:lnSpc>
                <a:spcPct val="90000"/>
              </a:lnSpc>
            </a:pPr>
            <a:r>
              <a:rPr lang="nl-NL"/>
              <a:t>Laat patiënt uitblazen en spoor patiënt aan om door te gaan met uitblazen tot hij echt niet verder kan</a:t>
            </a:r>
          </a:p>
          <a:p>
            <a:pPr>
              <a:lnSpc>
                <a:spcPct val="90000"/>
              </a:lnSpc>
            </a:pPr>
            <a:r>
              <a:rPr lang="nl-NL"/>
              <a:t>Werkwijze afhankelijk van het apparaat, gebruiksaanwijzing en vaak aanvullende scholing nodig</a:t>
            </a:r>
          </a:p>
          <a:p>
            <a:pPr>
              <a:lnSpc>
                <a:spcPct val="90000"/>
              </a:lnSpc>
            </a:pPr>
            <a:r>
              <a:rPr lang="nl-NL"/>
              <a:t>Bij uitgebreidere apparaten verschillende waarden te meten; FEV1-FVC-PEF-ratio FEV1/FVC en VC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/>
              <a:t>GOLD classificatie voor COPD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b="1" dirty="0"/>
              <a:t>Stadia</a:t>
            </a:r>
            <a:endParaRPr lang="nl-NL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b="1" dirty="0"/>
              <a:t> Karakteristieken</a:t>
            </a:r>
            <a:endParaRPr lang="nl-NL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0: risico patiënt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Normale </a:t>
            </a:r>
            <a:r>
              <a:rPr lang="nl-NL" dirty="0" err="1"/>
              <a:t>Spirometrie</a:t>
            </a:r>
            <a:br>
              <a:rPr lang="nl-NL" dirty="0"/>
            </a:br>
            <a:r>
              <a:rPr lang="nl-NL" dirty="0"/>
              <a:t>Chronische Symptomen (hoesten, sputum productie)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1: Mild COPD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FEV1/FVC &lt; 70%</a:t>
            </a:r>
            <a:br>
              <a:rPr lang="nl-NL" dirty="0"/>
            </a:br>
            <a:r>
              <a:rPr lang="nl-NL" dirty="0"/>
              <a:t>FEV1 &gt; of gelijk aan 80% voorspelde waarden</a:t>
            </a:r>
            <a:br>
              <a:rPr lang="nl-NL" dirty="0"/>
            </a:br>
            <a:r>
              <a:rPr lang="nl-NL" dirty="0"/>
              <a:t>Met of Zonder Chronische Symptomen (hoesten, sputum productie)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2: Matig COPD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FEV1/FVC &lt; 70%</a:t>
            </a:r>
            <a:br>
              <a:rPr lang="nl-NL" dirty="0"/>
            </a:br>
            <a:r>
              <a:rPr lang="nl-NL" dirty="0"/>
              <a:t>FEV1 tussen 50% en 80% voorspelde waarden</a:t>
            </a:r>
            <a:br>
              <a:rPr lang="nl-NL" dirty="0"/>
            </a:br>
            <a:r>
              <a:rPr lang="nl-NL" dirty="0"/>
              <a:t>Met of Zonder Chronische Symptomen (hoesten, sputum productie)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3: Ernstig COPD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FEV1/FVC &lt; 70%</a:t>
            </a:r>
            <a:br>
              <a:rPr lang="nl-NL" dirty="0"/>
            </a:br>
            <a:r>
              <a:rPr lang="nl-NL" dirty="0"/>
              <a:t>FEV1 tussen 30% en 50% voorspelde waarden</a:t>
            </a:r>
            <a:br>
              <a:rPr lang="nl-NL" dirty="0"/>
            </a:br>
            <a:r>
              <a:rPr lang="nl-NL" dirty="0"/>
              <a:t>Met of Zonder Chronische Symptomen (hoesten, sputum productie)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4: Zeer ernstig COPD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l-NL" dirty="0"/>
              <a:t>FEV1/FVC &lt; 70%</a:t>
            </a:r>
            <a:br>
              <a:rPr lang="nl-NL" dirty="0"/>
            </a:br>
            <a:r>
              <a:rPr lang="nl-NL" dirty="0"/>
              <a:t>FEV1 &lt; 30% voorspelde waarden of FEV1 &lt; 50% voorspeld en chronisch </a:t>
            </a:r>
            <a:r>
              <a:rPr lang="nl-NL" dirty="0" err="1"/>
              <a:t>longfalen</a:t>
            </a:r>
            <a:br>
              <a:rPr lang="nl-NL" dirty="0"/>
            </a:br>
            <a:endParaRPr lang="nl-NL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nl-N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Afbeelding 4" descr="spirome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3768" y="1268760"/>
            <a:ext cx="31496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Afbeelding 3" descr="spirometri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052513"/>
            <a:ext cx="57594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/>
              <a:t>Het meten van de ademhaling</a:t>
            </a:r>
          </a:p>
        </p:txBody>
      </p:sp>
      <p:sp>
        <p:nvSpPr>
          <p:cNvPr id="20482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nl-NL" b="1" u="sng" dirty="0"/>
              <a:t>Doel: </a:t>
            </a:r>
          </a:p>
          <a:p>
            <a:pPr>
              <a:buFont typeface="Wingdings" pitchFamily="2" charset="2"/>
              <a:buNone/>
            </a:pPr>
            <a:endParaRPr lang="nl-NL" dirty="0"/>
          </a:p>
          <a:p>
            <a:pPr>
              <a:buFont typeface="Wingdings" pitchFamily="2" charset="2"/>
              <a:buNone/>
            </a:pPr>
            <a:r>
              <a:rPr lang="nl-NL" dirty="0"/>
              <a:t>Het verkrijgen van informatie over de longfunctie door middel van het meten van de:</a:t>
            </a:r>
          </a:p>
          <a:p>
            <a:r>
              <a:rPr lang="nl-NL" dirty="0"/>
              <a:t>ademhalingsfrequentie</a:t>
            </a:r>
          </a:p>
          <a:p>
            <a:r>
              <a:rPr lang="nl-NL" dirty="0"/>
              <a:t>afwijkingen in de regelmaat van ademhalen</a:t>
            </a:r>
          </a:p>
          <a:p>
            <a:pPr>
              <a:buFont typeface="Wingdings" pitchFamily="2" charset="2"/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468313" y="2997200"/>
          <a:ext cx="8064896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776">
                <a:tc>
                  <a:txBody>
                    <a:bodyPr/>
                    <a:lstStyle/>
                    <a:p>
                      <a:r>
                        <a:rPr kumimoji="0" lang="nl-N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Leeftijd in jaren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nl-N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Ademhalingen per minuut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latin typeface="+mj-lt"/>
                          <a:ea typeface="Calibri"/>
                          <a:cs typeface="Times New Roman"/>
                        </a:rPr>
                        <a:t>&lt; 1 jaar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latin typeface="+mj-lt"/>
                          <a:ea typeface="Calibri"/>
                          <a:cs typeface="Times New Roman"/>
                        </a:rPr>
                        <a:t>1-2 jaar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latin typeface="+mj-lt"/>
                          <a:ea typeface="Calibri"/>
                          <a:cs typeface="Times New Roman"/>
                        </a:rPr>
                        <a:t>2-5 jaar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latin typeface="+mj-lt"/>
                          <a:ea typeface="Calibri"/>
                          <a:cs typeface="Times New Roman"/>
                        </a:rPr>
                        <a:t>5-12 jaar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latin typeface="+mj-lt"/>
                          <a:ea typeface="Calibri"/>
                          <a:cs typeface="Times New Roman"/>
                        </a:rPr>
                        <a:t>&gt;12 jaar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nl-NL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30-40</a:t>
                      </a:r>
                    </a:p>
                    <a:p>
                      <a:r>
                        <a:rPr kumimoji="0" lang="nl-NL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25-35</a:t>
                      </a:r>
                    </a:p>
                    <a:p>
                      <a:r>
                        <a:rPr kumimoji="0" lang="nl-NL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25-30</a:t>
                      </a:r>
                    </a:p>
                    <a:p>
                      <a:r>
                        <a:rPr kumimoji="0" lang="nl-NL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20-25</a:t>
                      </a:r>
                    </a:p>
                    <a:p>
                      <a:r>
                        <a:rPr kumimoji="0" lang="nl-NL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15-20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dirty="0" err="1"/>
              <a:t>Ademhalingfrequentie</a:t>
            </a:r>
            <a:endParaRPr lang="nl-NL" dirty="0"/>
          </a:p>
        </p:txBody>
      </p:sp>
      <p:sp>
        <p:nvSpPr>
          <p:cNvPr id="21517" name="Tijdelijke aanduiding voor inhoud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/>
              <a:t>Normale ademhalingsfrequentie bij volwassenen is 12 - 18 ademhalingen per minuut</a:t>
            </a:r>
          </a:p>
          <a:p>
            <a:endParaRPr lang="nl-NL"/>
          </a:p>
          <a:p>
            <a:endParaRPr lang="nl-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2530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/>
              <a:t>Behalve de frequentie kunnen er ook andere aspecten aan de ademhaling gemeten worden, zoals diepte, geluid (rochelen, piepen enz.), adembeweging (neusvleugelen, sterkte borst- en buikbewegingen enz), regelmaat, onaangename geur</a:t>
            </a:r>
          </a:p>
          <a:p>
            <a:pPr>
              <a:buFont typeface="Wingdings" pitchFamily="2" charset="2"/>
              <a:buNone/>
            </a:pPr>
            <a:endParaRPr lang="nl-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7467600" cy="64735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/>
              <a:t>Afwijkende ademhalingstypen</a:t>
            </a:r>
          </a:p>
        </p:txBody>
      </p:sp>
      <p:sp>
        <p:nvSpPr>
          <p:cNvPr id="23554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endParaRPr lang="nl-NL" dirty="0"/>
          </a:p>
          <a:p>
            <a:r>
              <a:rPr lang="nl-NL" dirty="0"/>
              <a:t>ademhaling volgens </a:t>
            </a:r>
            <a:r>
              <a:rPr lang="nl-NL" b="1" dirty="0" err="1"/>
              <a:t>Cheyne-Stokes</a:t>
            </a:r>
            <a:r>
              <a:rPr lang="nl-NL" dirty="0"/>
              <a:t> (onregelmatige, schoksgewijze ademhalingen met langere periodes van apnoe, ademvolume daalt) </a:t>
            </a:r>
            <a:endParaRPr lang="nl-NL" b="1" dirty="0"/>
          </a:p>
          <a:p>
            <a:endParaRPr lang="nl-NL" b="1" dirty="0"/>
          </a:p>
          <a:p>
            <a:r>
              <a:rPr lang="nl-NL" b="1" dirty="0" err="1"/>
              <a:t>Biot</a:t>
            </a:r>
            <a:r>
              <a:rPr lang="nl-NL" dirty="0"/>
              <a:t> (regelmatig stijgen en dalen in frequentie van de ademhaling met tussenperiodes van apnoe)</a:t>
            </a:r>
          </a:p>
          <a:p>
            <a:pPr>
              <a:buFont typeface="Wingdings" pitchFamily="2" charset="2"/>
              <a:buNone/>
            </a:pPr>
            <a:endParaRPr lang="nl-NL" dirty="0"/>
          </a:p>
          <a:p>
            <a:r>
              <a:rPr lang="nl-NL" dirty="0"/>
              <a:t>ademhaling volgens </a:t>
            </a:r>
            <a:r>
              <a:rPr lang="nl-NL" b="1" dirty="0" err="1"/>
              <a:t>Kussmaul</a:t>
            </a:r>
            <a:r>
              <a:rPr lang="nl-NL" b="1" dirty="0"/>
              <a:t> </a:t>
            </a:r>
            <a:r>
              <a:rPr lang="nl-NL" dirty="0"/>
              <a:t>(zeer diepe, regelmatige ademhaling)</a:t>
            </a:r>
          </a:p>
          <a:p>
            <a:pPr>
              <a:buFont typeface="Wingdings" pitchFamily="2" charset="2"/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Pathologische</a:t>
            </a:r>
            <a:r>
              <a:rPr lang="en-US" dirty="0"/>
              <a:t> </a:t>
            </a:r>
            <a:r>
              <a:rPr lang="en-US" dirty="0" err="1"/>
              <a:t>ademhaling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6840760" cy="4816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031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dirty="0"/>
              <a:t>Benodigdheden</a:t>
            </a:r>
          </a:p>
        </p:txBody>
      </p:sp>
      <p:sp>
        <p:nvSpPr>
          <p:cNvPr id="24578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/>
              <a:t>Een polsteller, horloge met secondewijzer of een stopwatch</a:t>
            </a:r>
          </a:p>
          <a:p>
            <a:r>
              <a:rPr lang="nl-NL"/>
              <a:t>Pen en papier</a:t>
            </a:r>
          </a:p>
          <a:p>
            <a:pPr>
              <a:buFont typeface="Wingdings" pitchFamily="2" charset="2"/>
              <a:buNone/>
            </a:pPr>
            <a:endParaRPr lang="nl-NL"/>
          </a:p>
          <a:p>
            <a:endParaRPr lang="nl-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575</TotalTime>
  <Words>1107</Words>
  <Application>Microsoft Office PowerPoint</Application>
  <PresentationFormat>Diavoorstelling (4:3)</PresentationFormat>
  <Paragraphs>244</Paragraphs>
  <Slides>39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39</vt:i4>
      </vt:variant>
    </vt:vector>
  </HeadingPairs>
  <TitlesOfParts>
    <vt:vector size="47" baseType="lpstr">
      <vt:lpstr>Arial</vt:lpstr>
      <vt:lpstr>Calibri</vt:lpstr>
      <vt:lpstr>Georgia</vt:lpstr>
      <vt:lpstr>Symbol</vt:lpstr>
      <vt:lpstr>Times New Roman</vt:lpstr>
      <vt:lpstr>Wingdings</vt:lpstr>
      <vt:lpstr>Wingdings 2</vt:lpstr>
      <vt:lpstr>Civiel</vt:lpstr>
      <vt:lpstr>Vitale functies  </vt:lpstr>
      <vt:lpstr>Protocollen horende bij de Longen</vt:lpstr>
      <vt:lpstr>PowerPoint-presentatie</vt:lpstr>
      <vt:lpstr>Het meten van de ademhaling</vt:lpstr>
      <vt:lpstr>Ademhalingfrequentie</vt:lpstr>
      <vt:lpstr>PowerPoint-presentatie</vt:lpstr>
      <vt:lpstr>Afwijkende ademhalingstypen</vt:lpstr>
      <vt:lpstr>Pathologische ademhaling</vt:lpstr>
      <vt:lpstr>Benodigdheden</vt:lpstr>
      <vt:lpstr>Werkwijze</vt:lpstr>
      <vt:lpstr>PowerPoint-presentatie</vt:lpstr>
      <vt:lpstr>hyperventilatie</vt:lpstr>
      <vt:lpstr>Verschijnselen van hyperventilatie</vt:lpstr>
      <vt:lpstr>PowerPoint-presentatie</vt:lpstr>
      <vt:lpstr>PowerPoint-presentatie</vt:lpstr>
      <vt:lpstr>PowerPoint-presentatie</vt:lpstr>
      <vt:lpstr>Film astma/COPD</vt:lpstr>
      <vt:lpstr>Wat is Peak Flow (“topstroom”) meter ?</vt:lpstr>
      <vt:lpstr>PowerPoint-presentatie</vt:lpstr>
      <vt:lpstr>PowerPoint-presentatie</vt:lpstr>
      <vt:lpstr>PowerPoint-presentatie</vt:lpstr>
      <vt:lpstr>PowerPoint-presentatie</vt:lpstr>
      <vt:lpstr>Diagnostiek</vt:lpstr>
      <vt:lpstr>Allergietest (astma?)</vt:lpstr>
      <vt:lpstr>  Onderzoek 1: Krasjestest</vt:lpstr>
      <vt:lpstr>PowerPoint-presentatie</vt:lpstr>
      <vt:lpstr>Onderzoek 2: Pleister/plakproef</vt:lpstr>
      <vt:lpstr>Intracutaan</vt:lpstr>
      <vt:lpstr>PowerPoint-presentatie</vt:lpstr>
      <vt:lpstr>Behandeling: </vt:lpstr>
      <vt:lpstr>Medicamenteuze adviezen</vt:lpstr>
      <vt:lpstr>PowerPoint-presentatie</vt:lpstr>
      <vt:lpstr>Piekstroommeting</vt:lpstr>
      <vt:lpstr> Mini Wright</vt:lpstr>
      <vt:lpstr>Personal best</vt:lpstr>
      <vt:lpstr>Spirometrie</vt:lpstr>
      <vt:lpstr>GOLD classificatie voor COPD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Longen</dc:title>
  <dc:creator>Ingrid Meijer</dc:creator>
  <cp:lastModifiedBy>Bouke Cuperus</cp:lastModifiedBy>
  <cp:revision>84</cp:revision>
  <dcterms:created xsi:type="dcterms:W3CDTF">2010-10-30T09:32:51Z</dcterms:created>
  <dcterms:modified xsi:type="dcterms:W3CDTF">2019-03-04T15:55:43Z</dcterms:modified>
</cp:coreProperties>
</file>